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omments/modernComment_487_78368AE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4" r:id="rId2"/>
    <p:sldMasterId id="2147483723" r:id="rId3"/>
  </p:sldMasterIdLst>
  <p:notesMasterIdLst>
    <p:notesMasterId r:id="rId18"/>
  </p:notesMasterIdLst>
  <p:handoutMasterIdLst>
    <p:handoutMasterId r:id="rId19"/>
  </p:handoutMasterIdLst>
  <p:sldIdLst>
    <p:sldId id="101720" r:id="rId4"/>
    <p:sldId id="275" r:id="rId5"/>
    <p:sldId id="101735" r:id="rId6"/>
    <p:sldId id="101724" r:id="rId7"/>
    <p:sldId id="101734" r:id="rId8"/>
    <p:sldId id="101732" r:id="rId9"/>
    <p:sldId id="1390" r:id="rId10"/>
    <p:sldId id="1156" r:id="rId11"/>
    <p:sldId id="101722" r:id="rId12"/>
    <p:sldId id="281" r:id="rId13"/>
    <p:sldId id="279" r:id="rId14"/>
    <p:sldId id="1159" r:id="rId15"/>
    <p:sldId id="101745" r:id="rId16"/>
    <p:sldId id="10174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ACFE0B-C8C2-74CB-154C-912522DEFB6B}" name="Matt Mahood" initials="MM" userId="S::matt.mahood@morganhill.ca.gov::3d865884-2fd5-4880-a680-285629fb72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A1D"/>
    <a:srgbClr val="6BA43A"/>
    <a:srgbClr val="062F46"/>
    <a:srgbClr val="921A5B"/>
    <a:srgbClr val="F78D2D"/>
    <a:srgbClr val="46414E"/>
    <a:srgbClr val="799246"/>
    <a:srgbClr val="383543"/>
    <a:srgbClr val="A6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0"/>
    <p:restoredTop sz="96654"/>
  </p:normalViewPr>
  <p:slideViewPr>
    <p:cSldViewPr snapToGrid="0" snapToObjects="1">
      <p:cViewPr varScale="1">
        <p:scale>
          <a:sx n="86" d="100"/>
          <a:sy n="86" d="100"/>
        </p:scale>
        <p:origin x="15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00380276056306"/>
          <c:y val="0.10332318741895756"/>
          <c:w val="0.83537685138000761"/>
          <c:h val="0.595829817422411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78D2D"/>
              </a:solidFill>
            </c:spPr>
            <c:extLst>
              <c:ext xmlns:c16="http://schemas.microsoft.com/office/drawing/2014/chart" uri="{C3380CC4-5D6E-409C-BE32-E72D297353CC}">
                <c16:uniqueId val="{00000002-209D-4FFF-9B1E-825E32243D2A}"/>
              </c:ext>
            </c:extLst>
          </c:dPt>
          <c:cat>
            <c:strRef>
              <c:f>'14-County Compare'!$A$46:$A$60</c:f>
              <c:strCache>
                <c:ptCount val="15"/>
                <c:pt idx="0">
                  <c:v>Morgan Hill</c:v>
                </c:pt>
                <c:pt idx="1">
                  <c:v>Sunnyvale</c:v>
                </c:pt>
                <c:pt idx="2">
                  <c:v>Gilroy</c:v>
                </c:pt>
                <c:pt idx="3">
                  <c:v>San Jose</c:v>
                </c:pt>
                <c:pt idx="4">
                  <c:v>Campbell</c:v>
                </c:pt>
                <c:pt idx="5">
                  <c:v>Milpitas</c:v>
                </c:pt>
                <c:pt idx="6">
                  <c:v>Los Altos Hills</c:v>
                </c:pt>
                <c:pt idx="7">
                  <c:v>Saratoga*</c:v>
                </c:pt>
                <c:pt idx="8">
                  <c:v>Santa Clara</c:v>
                </c:pt>
                <c:pt idx="9">
                  <c:v>Los Altos</c:v>
                </c:pt>
                <c:pt idx="10">
                  <c:v>Mountain View</c:v>
                </c:pt>
                <c:pt idx="11">
                  <c:v>Palo Alto</c:v>
                </c:pt>
                <c:pt idx="12">
                  <c:v>Los Gatos*</c:v>
                </c:pt>
                <c:pt idx="13">
                  <c:v>Monte Sereno**</c:v>
                </c:pt>
                <c:pt idx="14">
                  <c:v>Cupertino*</c:v>
                </c:pt>
              </c:strCache>
            </c:strRef>
          </c:cat>
          <c:val>
            <c:numRef>
              <c:f>'14-County Compare'!$N$46:$N$60</c:f>
              <c:numCache>
                <c:formatCode>_("$"* #,##0_);_("$"* \(#,##0\);_("$"* "-"??_);_(@_)</c:formatCode>
                <c:ptCount val="15"/>
                <c:pt idx="0">
                  <c:v>600.51828154683994</c:v>
                </c:pt>
                <c:pt idx="1">
                  <c:v>667.74906225825112</c:v>
                </c:pt>
                <c:pt idx="2">
                  <c:v>761.67591789052074</c:v>
                </c:pt>
                <c:pt idx="3">
                  <c:v>773.49219538556997</c:v>
                </c:pt>
                <c:pt idx="4">
                  <c:v>872.36185683673227</c:v>
                </c:pt>
                <c:pt idx="5">
                  <c:v>934.84789804792285</c:v>
                </c:pt>
                <c:pt idx="6">
                  <c:v>941.57985697258641</c:v>
                </c:pt>
                <c:pt idx="7">
                  <c:v>1003.4391878826941</c:v>
                </c:pt>
                <c:pt idx="8">
                  <c:v>1071.0669236534961</c:v>
                </c:pt>
                <c:pt idx="9">
                  <c:v>1085.604360371914</c:v>
                </c:pt>
                <c:pt idx="10">
                  <c:v>1190.9384357717292</c:v>
                </c:pt>
                <c:pt idx="11">
                  <c:v>1585.0265122497108</c:v>
                </c:pt>
                <c:pt idx="12">
                  <c:v>1642.3735163445326</c:v>
                </c:pt>
                <c:pt idx="13">
                  <c:v>1671.7860000000001</c:v>
                </c:pt>
                <c:pt idx="14">
                  <c:v>1913.3741790856277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D-4FFF-9B1E-825E32243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884864"/>
        <c:axId val="186886400"/>
      </c:barChart>
      <c:catAx>
        <c:axId val="186884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186886400"/>
        <c:crosses val="autoZero"/>
        <c:auto val="0"/>
        <c:lblAlgn val="ctr"/>
        <c:lblOffset val="100"/>
        <c:noMultiLvlLbl val="0"/>
      </c:catAx>
      <c:valAx>
        <c:axId val="186886400"/>
        <c:scaling>
          <c:orientation val="minMax"/>
          <c:max val="2000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ln w="47625">
            <a:noFill/>
          </a:ln>
        </c:spPr>
        <c:txPr>
          <a:bodyPr/>
          <a:lstStyle/>
          <a:p>
            <a:pPr>
              <a:defRPr sz="1000">
                <a:latin typeface="+mj-lt"/>
              </a:defRPr>
            </a:pPr>
            <a:endParaRPr lang="en-US"/>
          </a:p>
        </c:txPr>
        <c:crossAx val="186884864"/>
        <c:crosses val="autoZero"/>
        <c:crossBetween val="between"/>
      </c:valAx>
      <c:spPr>
        <a:noFill/>
        <a:ln w="25400">
          <a:noFill/>
        </a:ln>
      </c:spPr>
    </c:plotArea>
    <c:plotVisOnly val="0"/>
    <c:dispBlanksAs val="gap"/>
    <c:showDLblsOverMax val="0"/>
  </c:chart>
  <c:externalData r:id="rId2">
    <c:autoUpdate val="0"/>
  </c:externalData>
  <c:userShapes r:id="rId3"/>
</c:chartSpace>
</file>

<file path=ppt/comments/modernComment_487_78368A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8D5289-2F64-4BBA-9494-1EBCACA65DF1}" authorId="{F4ACFE0B-C8C2-74CB-154C-912522DEFB6B}" created="2022-07-12T17:42:38.7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16840429" sldId="1159"/>
      <ac:picMk id="4" creationId="{1E6354D2-802B-FC22-D39A-9A7A823F82E6}"/>
    </ac:deMkLst>
    <p188:txBody>
      <a:bodyPr/>
      <a:lstStyle/>
      <a:p>
        <a:r>
          <a:rPr lang="en-US"/>
          <a:t>We need to either update this map and graphic or delete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0.18054</cdr:x>
      <cdr:y>0.84695</cdr:y>
    </cdr:from>
    <cdr:to>
      <cdr:x>1</cdr:x>
      <cdr:y>0.95064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9D7FFFA-8432-8CA6-14D3-42CD97B9BC8A}"/>
            </a:ext>
          </a:extLst>
        </cdr:cNvPr>
        <cdr:cNvSpPr txBox="1"/>
      </cdr:nvSpPr>
      <cdr:spPr>
        <a:xfrm xmlns:a="http://schemas.openxmlformats.org/drawingml/2006/main">
          <a:off x="1493240" y="4711981"/>
          <a:ext cx="6777870" cy="576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*  Property Tax amount includes Santa Clara County Central Fire District FY 21-22</a:t>
          </a:r>
        </a:p>
        <a:p xmlns:a="http://schemas.openxmlformats.org/drawingml/2006/main"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**FY 18-19 Data for Monte Sereno</a:t>
          </a:r>
        </a:p>
        <a:p xmlns:a="http://schemas.openxmlformats.org/drawingml/2006/main">
          <a:pPr marL="171450" indent="-171450">
            <a:buFont typeface="Arial" panose="020B0604020202020204" pitchFamily="34" charset="0"/>
            <a:buChar char="•"/>
          </a:pP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D534-46BD-5045-B82C-3C08F96FF6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F51C6-2CDB-E844-8607-E2DFAE53EF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AF499-DCA8-7244-AEC0-A3ABA52CF03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9A836-041A-8E4B-B8A6-6848864B1B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D2504-CA96-B24D-9370-CB938FD88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68188-20DC-AE43-92B5-1C4243539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3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CD41-7FFC-C646-A5D2-8039D70632A3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10480-A4F5-924D-9864-9AA11FEBE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6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28DA2A-3EA9-E745-BF46-9A9A3096D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2" y="-3429"/>
            <a:ext cx="9153144" cy="6864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8650" y="443878"/>
            <a:ext cx="4618853" cy="177051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49" y="2268744"/>
            <a:ext cx="7886699" cy="953735"/>
          </a:xfrm>
        </p:spPr>
        <p:txBody>
          <a:bodyPr>
            <a:normAutofit/>
          </a:bodyPr>
          <a:lstStyle>
            <a:lvl1pPr marL="0" indent="0" algn="l">
              <a:buNone/>
              <a:defRPr sz="1900" b="1">
                <a:solidFill>
                  <a:srgbClr val="F8BA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3C82A8-0D51-7C4A-847F-B418F0E360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1" y="3375900"/>
            <a:ext cx="3714750" cy="2351800"/>
          </a:xfrm>
        </p:spPr>
        <p:txBody>
          <a:bodyPr>
            <a:noAutofit/>
          </a:bodyPr>
          <a:lstStyle>
            <a:lvl1pPr indent="-137160">
              <a:spcAft>
                <a:spcPts val="200"/>
              </a:spcAft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B798024-B646-2C4B-B080-3E696E8053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0599" y="3375900"/>
            <a:ext cx="3714750" cy="2351800"/>
          </a:xfrm>
        </p:spPr>
        <p:txBody>
          <a:bodyPr>
            <a:normAutofit/>
          </a:bodyPr>
          <a:lstStyle>
            <a:lvl1pPr marL="0" marR="0" indent="-13716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</p:spPr>
        <p:txBody>
          <a:bodyPr anchor="t"/>
          <a:lstStyle>
            <a:lvl1pPr algn="l">
              <a:defRPr sz="3600" b="0" i="0" cap="all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7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8546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Right - CM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5410913" y="-6755"/>
            <a:ext cx="3749133" cy="6869821"/>
          </a:xfrm>
          <a:custGeom>
            <a:avLst/>
            <a:gdLst>
              <a:gd name="connsiteX0" fmla="*/ 0 w 3749133"/>
              <a:gd name="connsiteY0" fmla="*/ 6869821 h 6869821"/>
              <a:gd name="connsiteX1" fmla="*/ 2762874 w 3749133"/>
              <a:gd name="connsiteY1" fmla="*/ 6869821 h 6869821"/>
              <a:gd name="connsiteX2" fmla="*/ 3749133 w 3749133"/>
              <a:gd name="connsiteY2" fmla="*/ 2911399 h 6869821"/>
              <a:gd name="connsiteX3" fmla="*/ 3749133 w 3749133"/>
              <a:gd name="connsiteY3" fmla="*/ 0 h 6869821"/>
              <a:gd name="connsiteX4" fmla="*/ 1945496 w 3749133"/>
              <a:gd name="connsiteY4" fmla="*/ 0 h 6869821"/>
              <a:gd name="connsiteX5" fmla="*/ 0 w 3749133"/>
              <a:gd name="connsiteY5" fmla="*/ 6869821 h 68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133" h="6869821">
                <a:moveTo>
                  <a:pt x="0" y="6869821"/>
                </a:moveTo>
                <a:lnTo>
                  <a:pt x="2762874" y="6869821"/>
                </a:lnTo>
                <a:lnTo>
                  <a:pt x="3749133" y="2911399"/>
                </a:lnTo>
                <a:lnTo>
                  <a:pt x="3749133" y="0"/>
                </a:lnTo>
                <a:lnTo>
                  <a:pt x="1945496" y="0"/>
                </a:lnTo>
                <a:lnTo>
                  <a:pt x="0" y="686982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481512" y="1269487"/>
            <a:ext cx="4767274" cy="4605339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 hasCustomPrompt="1"/>
          </p:nvPr>
        </p:nvSpPr>
        <p:spPr>
          <a:xfrm>
            <a:off x="457200" y="274640"/>
            <a:ext cx="6858000" cy="719699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6676050" y="4390735"/>
            <a:ext cx="3957563" cy="990480"/>
          </a:xfrm>
          <a:prstGeom prst="rtTriangle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6CA43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51" y="259341"/>
            <a:ext cx="1227197" cy="71927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5207" y="6356352"/>
            <a:ext cx="37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E2FC6BA-44F0-774E-B8E5-F50C6E28E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7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clouds, distance&#10;&#10;Description automatically generated">
            <a:extLst>
              <a:ext uri="{FF2B5EF4-FFF2-40B4-BE49-F238E27FC236}">
                <a16:creationId xmlns:a16="http://schemas.microsoft.com/office/drawing/2014/main" id="{B5757389-2228-E844-9E90-CCABEAC89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044"/>
          <a:stretch/>
        </p:blipFill>
        <p:spPr>
          <a:xfrm>
            <a:off x="-4572" y="-3429"/>
            <a:ext cx="9153144" cy="185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0AE3F6-A51F-E944-8738-44C9B4D7D0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984103"/>
            <a:ext cx="7886700" cy="538373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F109AA71-3098-8249-BF0C-411FC30E90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650" y="1676400"/>
            <a:ext cx="7880350" cy="4267200"/>
          </a:xfrm>
        </p:spPr>
        <p:txBody>
          <a:bodyPr/>
          <a:lstStyle>
            <a:lvl1pPr>
              <a:defRPr>
                <a:solidFill>
                  <a:srgbClr val="46414E"/>
                </a:solidFill>
              </a:defRPr>
            </a:lvl1pPr>
            <a:lvl2pPr>
              <a:defRPr>
                <a:solidFill>
                  <a:srgbClr val="46414E"/>
                </a:solidFill>
              </a:defRPr>
            </a:lvl2pPr>
            <a:lvl3pPr>
              <a:defRPr>
                <a:solidFill>
                  <a:srgbClr val="46414E"/>
                </a:solidFill>
              </a:defRPr>
            </a:lvl3pPr>
            <a:lvl4pPr>
              <a:defRPr>
                <a:solidFill>
                  <a:srgbClr val="46414E"/>
                </a:solidFill>
              </a:defRPr>
            </a:lvl4pPr>
            <a:lvl5pPr>
              <a:defRPr>
                <a:solidFill>
                  <a:srgbClr val="4641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1437F9E-B231-1847-AE65-85EEAE8495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802" y="6388298"/>
            <a:ext cx="2946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2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Right - CMH Sk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5410911" y="-6755"/>
            <a:ext cx="3749133" cy="6869821"/>
          </a:xfrm>
          <a:custGeom>
            <a:avLst/>
            <a:gdLst>
              <a:gd name="connsiteX0" fmla="*/ 0 w 3749133"/>
              <a:gd name="connsiteY0" fmla="*/ 6869821 h 6869821"/>
              <a:gd name="connsiteX1" fmla="*/ 2762874 w 3749133"/>
              <a:gd name="connsiteY1" fmla="*/ 6869821 h 6869821"/>
              <a:gd name="connsiteX2" fmla="*/ 3749133 w 3749133"/>
              <a:gd name="connsiteY2" fmla="*/ 2911399 h 6869821"/>
              <a:gd name="connsiteX3" fmla="*/ 3749133 w 3749133"/>
              <a:gd name="connsiteY3" fmla="*/ 0 h 6869821"/>
              <a:gd name="connsiteX4" fmla="*/ 1945496 w 3749133"/>
              <a:gd name="connsiteY4" fmla="*/ 0 h 6869821"/>
              <a:gd name="connsiteX5" fmla="*/ 0 w 3749133"/>
              <a:gd name="connsiteY5" fmla="*/ 6869821 h 68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133" h="6869821">
                <a:moveTo>
                  <a:pt x="0" y="6869821"/>
                </a:moveTo>
                <a:lnTo>
                  <a:pt x="2762874" y="6869821"/>
                </a:lnTo>
                <a:lnTo>
                  <a:pt x="3749133" y="2911399"/>
                </a:lnTo>
                <a:lnTo>
                  <a:pt x="3749133" y="0"/>
                </a:lnTo>
                <a:lnTo>
                  <a:pt x="1945496" y="0"/>
                </a:lnTo>
                <a:lnTo>
                  <a:pt x="0" y="686982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481512" y="1269487"/>
            <a:ext cx="4787540" cy="4605338"/>
          </a:xfrm>
        </p:spPr>
        <p:txBody>
          <a:bodyPr/>
          <a:lstStyle>
            <a:lvl1pPr>
              <a:defRPr>
                <a:solidFill>
                  <a:srgbClr val="0B7DBB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858000" cy="719699"/>
          </a:xfrm>
        </p:spPr>
        <p:txBody>
          <a:bodyPr/>
          <a:lstStyle>
            <a:lvl1pPr>
              <a:defRPr>
                <a:solidFill>
                  <a:srgbClr val="0B7DBB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6676734" y="4389045"/>
            <a:ext cx="3957562" cy="990480"/>
          </a:xfrm>
          <a:prstGeom prst="rtTriangle">
            <a:avLst/>
          </a:prstGeom>
          <a:solidFill>
            <a:srgbClr val="0B7D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CA43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9" y="259341"/>
            <a:ext cx="1227197" cy="719274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5206" y="6356350"/>
            <a:ext cx="37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E2FC6BA-44F0-774E-B8E5-F50C6E28E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7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D376E0DD-AADF-8240-A7C4-6D00FC45A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2" y="-3429"/>
            <a:ext cx="9153144" cy="6864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picture containing text, device, dark, meter&#10;&#10;Description automatically generated">
            <a:extLst>
              <a:ext uri="{FF2B5EF4-FFF2-40B4-BE49-F238E27FC236}">
                <a16:creationId xmlns:a16="http://schemas.microsoft.com/office/drawing/2014/main" id="{253D53EA-6E09-7D48-AB80-8E73734DC6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0400" y="286612"/>
            <a:ext cx="2743200" cy="8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clouds, distance&#10;&#10;Description automatically generated">
            <a:extLst>
              <a:ext uri="{FF2B5EF4-FFF2-40B4-BE49-F238E27FC236}">
                <a16:creationId xmlns:a16="http://schemas.microsoft.com/office/drawing/2014/main" id="{B5757389-2228-E844-9E90-CCABEAC89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044"/>
          <a:stretch/>
        </p:blipFill>
        <p:spPr>
          <a:xfrm>
            <a:off x="-4572" y="-3429"/>
            <a:ext cx="9153144" cy="185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0AE3F6-A51F-E944-8738-44C9B4D7D0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984103"/>
            <a:ext cx="7886700" cy="538373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F109AA71-3098-8249-BF0C-411FC30E90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650" y="1676400"/>
            <a:ext cx="7880350" cy="4267200"/>
          </a:xfrm>
        </p:spPr>
        <p:txBody>
          <a:bodyPr/>
          <a:lstStyle>
            <a:lvl1pPr>
              <a:defRPr>
                <a:solidFill>
                  <a:srgbClr val="46414E"/>
                </a:solidFill>
              </a:defRPr>
            </a:lvl1pPr>
            <a:lvl2pPr>
              <a:defRPr>
                <a:solidFill>
                  <a:srgbClr val="46414E"/>
                </a:solidFill>
              </a:defRPr>
            </a:lvl2pPr>
            <a:lvl3pPr>
              <a:defRPr>
                <a:solidFill>
                  <a:srgbClr val="46414E"/>
                </a:solidFill>
              </a:defRPr>
            </a:lvl3pPr>
            <a:lvl4pPr>
              <a:defRPr>
                <a:solidFill>
                  <a:srgbClr val="46414E"/>
                </a:solidFill>
              </a:defRPr>
            </a:lvl4pPr>
            <a:lvl5pPr>
              <a:defRPr>
                <a:solidFill>
                  <a:srgbClr val="4641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1437F9E-B231-1847-AE65-85EEAE8495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802" y="6388298"/>
            <a:ext cx="2946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er Right - CM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5410911" y="-6755"/>
            <a:ext cx="3749133" cy="6869821"/>
          </a:xfrm>
          <a:custGeom>
            <a:avLst/>
            <a:gdLst>
              <a:gd name="connsiteX0" fmla="*/ 0 w 3749133"/>
              <a:gd name="connsiteY0" fmla="*/ 6869821 h 6869821"/>
              <a:gd name="connsiteX1" fmla="*/ 2762874 w 3749133"/>
              <a:gd name="connsiteY1" fmla="*/ 6869821 h 6869821"/>
              <a:gd name="connsiteX2" fmla="*/ 3749133 w 3749133"/>
              <a:gd name="connsiteY2" fmla="*/ 2911399 h 6869821"/>
              <a:gd name="connsiteX3" fmla="*/ 3749133 w 3749133"/>
              <a:gd name="connsiteY3" fmla="*/ 0 h 6869821"/>
              <a:gd name="connsiteX4" fmla="*/ 1945496 w 3749133"/>
              <a:gd name="connsiteY4" fmla="*/ 0 h 6869821"/>
              <a:gd name="connsiteX5" fmla="*/ 0 w 3749133"/>
              <a:gd name="connsiteY5" fmla="*/ 6869821 h 68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133" h="6869821">
                <a:moveTo>
                  <a:pt x="0" y="6869821"/>
                </a:moveTo>
                <a:lnTo>
                  <a:pt x="2762874" y="6869821"/>
                </a:lnTo>
                <a:lnTo>
                  <a:pt x="3749133" y="2911399"/>
                </a:lnTo>
                <a:lnTo>
                  <a:pt x="3749133" y="0"/>
                </a:lnTo>
                <a:lnTo>
                  <a:pt x="1945496" y="0"/>
                </a:lnTo>
                <a:lnTo>
                  <a:pt x="0" y="686982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481512" y="1269487"/>
            <a:ext cx="4767274" cy="4605338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858000" cy="719699"/>
          </a:xfrm>
        </p:spPr>
        <p:txBody>
          <a:bodyPr/>
          <a:lstStyle>
            <a:lvl1pPr>
              <a:defRPr>
                <a:solidFill>
                  <a:srgbClr val="6CA439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6676050" y="4390734"/>
            <a:ext cx="3957562" cy="990480"/>
          </a:xfrm>
          <a:prstGeom prst="rtTriangle">
            <a:avLst/>
          </a:prstGeom>
          <a:solidFill>
            <a:srgbClr val="6CA4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A43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9" y="259341"/>
            <a:ext cx="1227197" cy="719274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5206" y="6356350"/>
            <a:ext cx="37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9E2FC6BA-44F0-774E-B8E5-F50C6E28E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6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C0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4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1pPr>
            <a:lvl2pPr>
              <a:defRPr sz="20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2pPr>
            <a:lvl3pPr>
              <a:defRPr sz="18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3pPr>
            <a:lvl4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4pPr>
            <a:lvl5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37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3133"/>
          </a:xfrm>
          <a:prstGeom prst="rect">
            <a:avLst/>
          </a:prstGeom>
        </p:spPr>
        <p:txBody>
          <a:bodyPr anchor="t"/>
          <a:lstStyle>
            <a:lvl1pPr algn="l">
              <a:defRPr sz="3600" b="0" i="0" cap="all"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008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19C2-70F2-4689-9E3D-8B7AC0ECF258}" type="datetimeFigureOut">
              <a:rPr lang="en-US" smtClean="0"/>
              <a:pPr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EEBB-2796-4644-A2B9-76F02FC7CE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5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0030-C22F-4B2B-B975-02A6B2066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9E06D-6F14-44CD-A3DB-66C6790A9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F41CB-B589-42FE-8D9E-B3019B7A1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8B8E-6382-475D-AB54-25811138CF9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46AFE-926C-445F-B968-7B33DFBE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C1FE6-19D5-49C7-A52C-FB850B31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AB91-250C-4CC5-9AB9-4B2066EB9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8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C0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1pPr>
            <a:lvl2pPr>
              <a:defRPr sz="20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2pPr>
            <a:lvl3pPr>
              <a:defRPr sz="18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3pPr>
            <a:lvl4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4pPr>
            <a:lvl5pPr>
              <a:defRPr sz="1600" b="0" i="0">
                <a:solidFill>
                  <a:srgbClr val="797E8E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23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43878"/>
            <a:ext cx="7886700" cy="715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5736"/>
            <a:ext cx="7886700" cy="496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42592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0F369B-1C41-5A44-92A3-936FDA2A3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703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62F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26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24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20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18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Clr>
          <a:srgbClr val="F8BA1D"/>
        </a:buClr>
        <a:buFont typeface="Arial" panose="020B0604020202020204" pitchFamily="34" charset="0"/>
        <a:buChar char="•"/>
        <a:defRPr sz="1800" kern="1200">
          <a:solidFill>
            <a:srgbClr val="4641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6" y="274640"/>
            <a:ext cx="8340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C3DF8-1D74-4D49-9611-8F21AFA416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21766"/>
            <a:ext cx="3505200" cy="4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xStyles>
    <p:titleStyle>
      <a:lvl1pPr algn="r" defTabSz="457189" rtl="0" eaLnBrk="1" latinLnBrk="0" hangingPunct="1">
        <a:spcBef>
          <a:spcPct val="0"/>
        </a:spcBef>
        <a:buNone/>
        <a:defRPr sz="2800" b="0" i="0" kern="1200">
          <a:solidFill>
            <a:srgbClr val="114280"/>
          </a:solidFill>
          <a:latin typeface="Helvetica"/>
          <a:ea typeface="+mj-ea"/>
          <a:cs typeface="Helvetica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6" y="274639"/>
            <a:ext cx="8340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C3DF8-1D74-4D49-9611-8F21AFA416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21765"/>
            <a:ext cx="3505200" cy="4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7" r:id="rId3"/>
    <p:sldLayoutId id="2147483728" r:id="rId4"/>
    <p:sldLayoutId id="2147483730" r:id="rId5"/>
    <p:sldLayoutId id="2147483731" r:id="rId6"/>
  </p:sldLayoutIdLst>
  <p:txStyles>
    <p:titleStyle>
      <a:lvl1pPr algn="r" defTabSz="457200" rtl="0" eaLnBrk="1" latinLnBrk="0" hangingPunct="1">
        <a:spcBef>
          <a:spcPct val="0"/>
        </a:spcBef>
        <a:buNone/>
        <a:defRPr sz="2800" b="0" i="0" kern="1200">
          <a:solidFill>
            <a:srgbClr val="11428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487_78368AED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6AF5-C836-D846-19A2-B1B0DF8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MORGAN HILL DEMOGRAPHICS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2363-83B8-7957-F536-941EA6C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FE9F4-EC1C-9808-1F28-B336AEB26A29}"/>
              </a:ext>
            </a:extLst>
          </p:cNvPr>
          <p:cNvSpPr/>
          <p:nvPr/>
        </p:nvSpPr>
        <p:spPr>
          <a:xfrm flipH="1">
            <a:off x="494873" y="561631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D6818F0A-C537-9C5F-DB26-4A750AD661F3}"/>
              </a:ext>
            </a:extLst>
          </p:cNvPr>
          <p:cNvSpPr txBox="1">
            <a:spLocks noGrp="1"/>
          </p:cNvSpPr>
          <p:nvPr>
            <p:ph sz="quarter" idx="15"/>
          </p:nvPr>
        </p:nvSpPr>
        <p:spPr>
          <a:xfrm>
            <a:off x="635000" y="1827320"/>
            <a:ext cx="7880350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Incorporated: 				            1906</a:t>
            </a:r>
          </a:p>
          <a:p>
            <a:r>
              <a:rPr lang="en-US" sz="2000" dirty="0"/>
              <a:t>Population:					45,342</a:t>
            </a:r>
          </a:p>
          <a:p>
            <a:r>
              <a:rPr lang="en-US" sz="2000" dirty="0"/>
              <a:t>Under 18					25.9%</a:t>
            </a:r>
          </a:p>
          <a:p>
            <a:r>
              <a:rPr lang="en-US" sz="2000" dirty="0"/>
              <a:t>Foreign Born					20.1%</a:t>
            </a:r>
          </a:p>
          <a:p>
            <a:r>
              <a:rPr lang="en-US" sz="2000" dirty="0"/>
              <a:t>Language other than English: 			30.9%</a:t>
            </a:r>
          </a:p>
          <a:p>
            <a:r>
              <a:rPr lang="en-US" sz="2000" dirty="0"/>
              <a:t>Registered Voters:          			22,543</a:t>
            </a:r>
          </a:p>
          <a:p>
            <a:r>
              <a:rPr lang="en-US" sz="2000" dirty="0"/>
              <a:t>Veterans: 					1,910</a:t>
            </a:r>
          </a:p>
          <a:p>
            <a:r>
              <a:rPr lang="en-US" sz="2000" dirty="0"/>
              <a:t>Bachelor’s Degree or Higher:			44.3%</a:t>
            </a:r>
          </a:p>
          <a:p>
            <a:r>
              <a:rPr lang="en-US" sz="2000" dirty="0"/>
              <a:t>Median Household Income: 			$139,161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25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9045790-05CD-4A47-AEAC-59C85D210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7" b="3029"/>
          <a:stretch/>
        </p:blipFill>
        <p:spPr>
          <a:xfrm>
            <a:off x="0" y="1479001"/>
            <a:ext cx="9144000" cy="49469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6480"/>
            <a:ext cx="9340298" cy="926268"/>
          </a:xfrm>
        </p:spPr>
        <p:txBody>
          <a:bodyPr>
            <a:noAutofit/>
          </a:bodyPr>
          <a:lstStyle/>
          <a:p>
            <a:r>
              <a:rPr lang="en-US" sz="3500" dirty="0"/>
              <a:t>A CLEAR VISION FOR ECONOMIC DEVELOPMENT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FA8512-E2B7-F848-8178-3D1B71465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25" t="23261" r="13334" b="10422"/>
          <a:stretch/>
        </p:blipFill>
        <p:spPr>
          <a:xfrm rot="900000">
            <a:off x="7304420" y="1194418"/>
            <a:ext cx="1371600" cy="1735948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8B1207-C31C-2641-BA3C-4CB9BFEFBB7A}"/>
              </a:ext>
            </a:extLst>
          </p:cNvPr>
          <p:cNvSpPr/>
          <p:nvPr/>
        </p:nvSpPr>
        <p:spPr>
          <a:xfrm>
            <a:off x="540595" y="432076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66663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6052FD2-2C54-6B4B-AC57-02A06747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320" y="1289625"/>
            <a:ext cx="4133115" cy="5136299"/>
          </a:xfrm>
          <a:prstGeom prst="rect">
            <a:avLst/>
          </a:prstGeom>
        </p:spPr>
      </p:pic>
      <p:pic>
        <p:nvPicPr>
          <p:cNvPr id="17" name="Picture 16" descr="A picture containing nature, clouds, distance&#10;&#10;Description automatically generated">
            <a:extLst>
              <a:ext uri="{FF2B5EF4-FFF2-40B4-BE49-F238E27FC236}">
                <a16:creationId xmlns:a16="http://schemas.microsoft.com/office/drawing/2014/main" id="{849FD51D-7B6F-194C-8823-05CD5FEC7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44"/>
          <a:stretch/>
        </p:blipFill>
        <p:spPr>
          <a:xfrm>
            <a:off x="-4572" y="-3429"/>
            <a:ext cx="9153144" cy="18505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JOBS AND INDUSTRY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35560" y="2072081"/>
            <a:ext cx="4420998" cy="395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 7.5M SF of built Industrial Space</a:t>
            </a:r>
          </a:p>
          <a:p>
            <a:r>
              <a:rPr lang="en-US" sz="1800" dirty="0"/>
              <a:t> 21,796 employed residents</a:t>
            </a:r>
          </a:p>
          <a:p>
            <a:r>
              <a:rPr lang="en-US" sz="1800" dirty="0"/>
              <a:t> 20% employed in manufacturing </a:t>
            </a:r>
          </a:p>
          <a:p>
            <a:r>
              <a:rPr lang="en-US" sz="1800" dirty="0"/>
              <a:t> 74.9% of Morgan Hill residents commute for work </a:t>
            </a:r>
          </a:p>
          <a:p>
            <a:r>
              <a:rPr lang="en-US" sz="1800" dirty="0"/>
              <a:t> Over 1,400 businesses in Morgan Hill</a:t>
            </a:r>
          </a:p>
          <a:p>
            <a:r>
              <a:rPr lang="en-US" sz="1800" dirty="0"/>
              <a:t> 1/3 of Morgan Hill firms are </a:t>
            </a:r>
            <a:br>
              <a:rPr lang="en-US" sz="1800" dirty="0"/>
            </a:br>
            <a:r>
              <a:rPr lang="en-US" sz="1800" dirty="0"/>
              <a:t>women-owned</a:t>
            </a:r>
          </a:p>
          <a:p>
            <a:r>
              <a:rPr lang="en-US" sz="1800" dirty="0"/>
              <a:t> 3.2% Unemployment Rate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D5A5AC-7D77-7642-B045-999B1F6C06EB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85555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INDUSTRIAL MARKET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9E85D1-E091-D847-0508-CEB402DA4A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788462"/>
            <a:ext cx="7886700" cy="53837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Strategic Economic Study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F8AAD3-5270-01F6-FC39-310663D61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348" y="2061272"/>
            <a:ext cx="4208652" cy="3348198"/>
          </a:xfrm>
        </p:spPr>
        <p:txBody>
          <a:bodyPr>
            <a:normAutofit fontScale="25000" lnSpcReduction="20000"/>
          </a:bodyPr>
          <a:lstStyle/>
          <a:p>
            <a:pPr marL="342892" indent="-342892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5600" b="0" dirty="0">
                <a:solidFill>
                  <a:schemeClr val="tx1"/>
                </a:solidFill>
                <a:ea typeface="Calibri" panose="020F0502020204030204" pitchFamily="34" charset="0"/>
              </a:rPr>
              <a:t>Morgan Hill continues to be an attractive destination for industrial users, including manufacturers, machine shops, and assembly businesses.</a:t>
            </a:r>
          </a:p>
          <a:p>
            <a:pPr marL="342892" indent="-342892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5600" b="0" dirty="0">
                <a:solidFill>
                  <a:schemeClr val="tx1"/>
                </a:solidFill>
                <a:ea typeface="Calibri" panose="020F0502020204030204" pitchFamily="34" charset="0"/>
              </a:rPr>
              <a:t>Morgan Hill Ranch and Madrone Business Parks continue to be the strongest location for future industrial, R&amp;D, and warehouse uses.</a:t>
            </a:r>
          </a:p>
          <a:p>
            <a:pPr marL="342892" indent="-342892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5600" b="0" dirty="0">
                <a:solidFill>
                  <a:schemeClr val="tx1"/>
                </a:solidFill>
                <a:ea typeface="Calibri" panose="020F0502020204030204" pitchFamily="34" charset="0"/>
              </a:rPr>
              <a:t>Demand for industrial buildings has outpaced building supply for manufacturing, machining, and assembly businesses.</a:t>
            </a:r>
          </a:p>
          <a:p>
            <a:pPr marL="342892" indent="-342892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5600" b="0" dirty="0">
                <a:solidFill>
                  <a:schemeClr val="tx1"/>
                </a:solidFill>
                <a:ea typeface="Calibri" panose="020F0502020204030204" pitchFamily="34" charset="0"/>
              </a:rPr>
              <a:t>Morgan Hill firms have left to expand elsewhere, due to lack of industrial space availability.</a:t>
            </a:r>
          </a:p>
          <a:p>
            <a:pPr marL="342892" indent="-342892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5600" b="0" dirty="0">
                <a:solidFill>
                  <a:schemeClr val="tx1"/>
                </a:solidFill>
                <a:ea typeface="Calibri" panose="020F0502020204030204" pitchFamily="34" charset="0"/>
              </a:rPr>
              <a:t>New construction is expensive and takes approximately 2 years to complete (plan, permit, construct). </a:t>
            </a:r>
            <a:endParaRPr lang="en-US" sz="5600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68739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C4817-0714-E740-A669-F3FF6D4CC8AC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6B08-7645-B0F8-FA0A-AA7B5A9F4DA7}"/>
              </a:ext>
            </a:extLst>
          </p:cNvPr>
          <p:cNvSpPr txBox="1"/>
          <p:nvPr/>
        </p:nvSpPr>
        <p:spPr>
          <a:xfrm>
            <a:off x="5100506" y="2855363"/>
            <a:ext cx="37498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Today, there are only 92.5 acres of industrial (employment) land remaining (vacant).</a:t>
            </a:r>
          </a:p>
          <a:p>
            <a:pPr marL="800038" lvl="1" indent="-342892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86.5 acres Light Industrial (IL)</a:t>
            </a:r>
          </a:p>
          <a:p>
            <a:pPr marL="800038" lvl="1" indent="-342892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en-US" sz="14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acres General Industrial (IG)</a:t>
            </a:r>
          </a:p>
          <a:p>
            <a:pPr marL="800038" lvl="1" indent="-342892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not include: </a:t>
            </a:r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27.5 acres Cochrane Technology Park – 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2016840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0B06-8A87-4AC1-1C37-CD90B4F3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INDUSTRIAL LANDS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FBB32-B3EC-63E4-BB33-30B39EFD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9D678C-08DB-6660-7A62-4898589FC4F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341197" y="1159406"/>
            <a:ext cx="6802803" cy="5145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EAA38-8F3A-FACC-081E-50606DC19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405"/>
            <a:ext cx="3976613" cy="16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6" y="427222"/>
            <a:ext cx="8340725" cy="441142"/>
          </a:xfrm>
        </p:spPr>
        <p:txBody>
          <a:bodyPr>
            <a:normAutofit fontScale="90000"/>
          </a:bodyPr>
          <a:lstStyle/>
          <a:p>
            <a:pPr algn="l"/>
            <a:r>
              <a:rPr lang="en-US" sz="3400" dirty="0"/>
              <a:t> 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INDUSTRIAL WORK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7172CA-62BC-AB09-6331-9AE44923194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0804" y="1879134"/>
            <a:ext cx="5157146" cy="433208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Accomplishments: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Adopted Industrial Preservation &amp; Optimization Policy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Prohibited Fulfillment Centers and Sorting Center Uses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Expanded Medical Uses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Goals: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 Innovation, Advanced Manufacturing, and R&amp;D companies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and promote Morgan Hill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entitlement and permitting of industrial assets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tenanting of industrial assets as they become available</a:t>
            </a:r>
            <a:endParaRPr lang="en-US" sz="1400" dirty="0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3098800" y="2855363"/>
            <a:ext cx="5511800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C4817-0714-E740-A669-F3FF6D4CC8AC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 descr="Engineering drawing&#10;&#10;Description automatically generated">
            <a:extLst>
              <a:ext uri="{FF2B5EF4-FFF2-40B4-BE49-F238E27FC236}">
                <a16:creationId xmlns:a16="http://schemas.microsoft.com/office/drawing/2014/main" id="{E66BF6F8-E41B-94DE-FD24-65D2BEAA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50" y="1258427"/>
            <a:ext cx="3329400" cy="2572718"/>
          </a:xfrm>
          <a:prstGeom prst="rect">
            <a:avLst/>
          </a:prstGeom>
        </p:spPr>
      </p:pic>
      <p:pic>
        <p:nvPicPr>
          <p:cNvPr id="8" name="Picture 7" descr="A picture containing text, sign, mountain, highway&#10;&#10;Description automatically generated">
            <a:extLst>
              <a:ext uri="{FF2B5EF4-FFF2-40B4-BE49-F238E27FC236}">
                <a16:creationId xmlns:a16="http://schemas.microsoft.com/office/drawing/2014/main" id="{52B3D019-3746-89ED-C085-7308C704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54" y="3940000"/>
            <a:ext cx="3239096" cy="24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9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153ACBC2-46DC-E444-ACC9-CB62A0405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8"/>
          <a:stretch/>
        </p:blipFill>
        <p:spPr>
          <a:xfrm>
            <a:off x="5212081" y="1137055"/>
            <a:ext cx="3931920" cy="2743200"/>
          </a:xfrm>
          <a:prstGeom prst="rect">
            <a:avLst/>
          </a:prstGeom>
        </p:spPr>
      </p:pic>
      <p:pic>
        <p:nvPicPr>
          <p:cNvPr id="19" name="Picture 18" descr="A picture containing nature, clouds, distance&#10;&#10;Description automatically generated">
            <a:extLst>
              <a:ext uri="{FF2B5EF4-FFF2-40B4-BE49-F238E27FC236}">
                <a16:creationId xmlns:a16="http://schemas.microsoft.com/office/drawing/2014/main" id="{FF2BF1EF-3585-974E-B656-9720529C4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44"/>
          <a:stretch/>
        </p:blipFill>
        <p:spPr>
          <a:xfrm>
            <a:off x="-4572" y="-3429"/>
            <a:ext cx="9153144" cy="1850517"/>
          </a:xfrm>
          <a:prstGeom prst="rect">
            <a:avLst/>
          </a:prstGeom>
        </p:spPr>
      </p:pic>
      <p:pic>
        <p:nvPicPr>
          <p:cNvPr id="4" name="Picture 3" descr="A picture containing person, tree, people, outdoor&#10;&#10;Description automatically generated">
            <a:extLst>
              <a:ext uri="{FF2B5EF4-FFF2-40B4-BE49-F238E27FC236}">
                <a16:creationId xmlns:a16="http://schemas.microsoft.com/office/drawing/2014/main" id="{D81D5DB4-23FC-414D-BEF4-B55891074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411"/>
          <a:stretch/>
        </p:blipFill>
        <p:spPr>
          <a:xfrm>
            <a:off x="5212081" y="4114800"/>
            <a:ext cx="3931919" cy="2743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F5D4AF-663C-E040-A5FC-DCE8C6ED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3878"/>
            <a:ext cx="8311164" cy="715529"/>
          </a:xfrm>
        </p:spPr>
        <p:txBody>
          <a:bodyPr>
            <a:noAutofit/>
          </a:bodyPr>
          <a:lstStyle/>
          <a:p>
            <a:r>
              <a:rPr lang="en-US" sz="3400" dirty="0"/>
              <a:t>MORGAN HILL DEMOGRAPHICS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11941-9B96-4848-91F5-126FCDFE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0E0FF975-6B9B-9040-B0E9-91EC29A24DD1}"/>
              </a:ext>
            </a:extLst>
          </p:cNvPr>
          <p:cNvSpPr txBox="1">
            <a:spLocks/>
          </p:cNvSpPr>
          <p:nvPr/>
        </p:nvSpPr>
        <p:spPr>
          <a:xfrm>
            <a:off x="459973" y="1849287"/>
            <a:ext cx="5061937" cy="38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White: 			44.1% </a:t>
            </a:r>
          </a:p>
          <a:p>
            <a:r>
              <a:rPr lang="en-US" sz="2000" dirty="0"/>
              <a:t>Hispanic: 			34.7%</a:t>
            </a:r>
          </a:p>
          <a:p>
            <a:r>
              <a:rPr lang="en-US" sz="2000" dirty="0"/>
              <a:t>Asian: 			15.8%</a:t>
            </a:r>
          </a:p>
          <a:p>
            <a:r>
              <a:rPr lang="en-US" sz="2000" dirty="0"/>
              <a:t>Black: 			  1.5%</a:t>
            </a:r>
          </a:p>
          <a:p>
            <a:r>
              <a:rPr lang="en-US" sz="2000" dirty="0"/>
              <a:t>Women:			52.6%</a:t>
            </a:r>
          </a:p>
          <a:p>
            <a:r>
              <a:rPr lang="en-US" sz="2000" dirty="0"/>
              <a:t>Median Age: 			39.3</a:t>
            </a:r>
          </a:p>
          <a:p>
            <a:r>
              <a:rPr lang="en-US" sz="2000" dirty="0"/>
              <a:t>Median Household       	  3.10</a:t>
            </a:r>
          </a:p>
          <a:p>
            <a:r>
              <a:rPr lang="en-US" sz="2000" dirty="0"/>
              <a:t>Mean travel time to work	36 min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D5A5AC-7D77-7642-B045-999B1F6C06EB}"/>
              </a:ext>
            </a:extLst>
          </p:cNvPr>
          <p:cNvSpPr/>
          <p:nvPr/>
        </p:nvSpPr>
        <p:spPr>
          <a:xfrm>
            <a:off x="540595" y="561631"/>
            <a:ext cx="45720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2289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in&#10;&#10;Description automatically generated">
            <a:extLst>
              <a:ext uri="{FF2B5EF4-FFF2-40B4-BE49-F238E27FC236}">
                <a16:creationId xmlns:a16="http://schemas.microsoft.com/office/drawing/2014/main" id="{BB6FF4D6-5C95-4012-8D69-265326892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048" y="3594284"/>
            <a:ext cx="1188823" cy="118882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63562CA-3E79-464F-8202-155B744400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846" y="2208203"/>
            <a:ext cx="1019547" cy="1006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DDE26-055C-4347-9EC8-8BAF3D7C0089}"/>
              </a:ext>
            </a:extLst>
          </p:cNvPr>
          <p:cNvSpPr txBox="1"/>
          <p:nvPr/>
        </p:nvSpPr>
        <p:spPr>
          <a:xfrm>
            <a:off x="453344" y="1683950"/>
            <a:ext cx="318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>
                <a:solidFill>
                  <a:prstClr val="black"/>
                </a:solidFill>
                <a:latin typeface="Calibri"/>
              </a:rPr>
              <a:t>Residents &amp; Visitors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B148C9-93CE-4D36-9182-EBB7102E18F8}"/>
              </a:ext>
            </a:extLst>
          </p:cNvPr>
          <p:cNvSpPr txBox="1"/>
          <p:nvPr/>
        </p:nvSpPr>
        <p:spPr>
          <a:xfrm>
            <a:off x="5918301" y="1721869"/>
            <a:ext cx="292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Morgan Hill Receives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DD9B5-74B0-4A5B-BCD1-2E5317DF9BE1}"/>
              </a:ext>
            </a:extLst>
          </p:cNvPr>
          <p:cNvSpPr txBox="1"/>
          <p:nvPr/>
        </p:nvSpPr>
        <p:spPr>
          <a:xfrm>
            <a:off x="3975611" y="248043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Property Tax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95447-8D51-B78C-F6DA-0215B9FDF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29" y="5127787"/>
            <a:ext cx="2664861" cy="1154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34857-017A-040C-87F6-153FC1C0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745" y="5204921"/>
            <a:ext cx="1027134" cy="1011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063C48-A807-6B10-C3EC-F8874A2CF1AD}"/>
              </a:ext>
            </a:extLst>
          </p:cNvPr>
          <p:cNvSpPr txBox="1"/>
          <p:nvPr/>
        </p:nvSpPr>
        <p:spPr>
          <a:xfrm>
            <a:off x="4207982" y="3834285"/>
            <a:ext cx="195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Sales Tax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6B486-BCA1-7873-00FC-2F27FE5AFD82}"/>
              </a:ext>
            </a:extLst>
          </p:cNvPr>
          <p:cNvSpPr txBox="1"/>
          <p:nvPr/>
        </p:nvSpPr>
        <p:spPr>
          <a:xfrm>
            <a:off x="3811841" y="5351309"/>
            <a:ext cx="2351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           TOT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(Transient Occupancy Tax)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close up of a coin&#10;&#10;Description automatically generated">
            <a:extLst>
              <a:ext uri="{FF2B5EF4-FFF2-40B4-BE49-F238E27FC236}">
                <a16:creationId xmlns:a16="http://schemas.microsoft.com/office/drawing/2014/main" id="{A4CA460D-1A80-4486-A4AA-4002589DE1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212" y="5038913"/>
            <a:ext cx="1188824" cy="11888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22DA79-0006-8B79-3818-3CBEB43A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29" y="344990"/>
            <a:ext cx="7886700" cy="715529"/>
          </a:xfrm>
        </p:spPr>
        <p:txBody>
          <a:bodyPr>
            <a:normAutofit/>
          </a:bodyPr>
          <a:lstStyle/>
          <a:p>
            <a:r>
              <a:rPr lang="en-US" sz="3600" dirty="0"/>
              <a:t>TAX COLLECTION 101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00560B-F811-E102-96B3-66D95E454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0" y="3700106"/>
            <a:ext cx="2664861" cy="1154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17E197-2013-97F1-BCF0-B46C819A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59" y="2274069"/>
            <a:ext cx="2664861" cy="11549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2C6D1B-5021-A429-DA0A-5B772E7824E7}"/>
              </a:ext>
            </a:extLst>
          </p:cNvPr>
          <p:cNvSpPr/>
          <p:nvPr/>
        </p:nvSpPr>
        <p:spPr>
          <a:xfrm flipH="1">
            <a:off x="518031" y="474216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887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6AF5-C836-D846-19A2-B1B0DF8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2363-83B8-7957-F536-941EA6C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7B5B5-A1B3-2A24-A7E9-DDD37E024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2515" y="1982220"/>
            <a:ext cx="3632631" cy="53837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General Fund Revenue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49917C-A62F-3D65-E3C5-494054B774D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FE9F4-EC1C-9808-1F28-B336AEB26A29}"/>
              </a:ext>
            </a:extLst>
          </p:cNvPr>
          <p:cNvSpPr/>
          <p:nvPr/>
        </p:nvSpPr>
        <p:spPr>
          <a:xfrm flipH="1">
            <a:off x="494873" y="561631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F6E02-9AA3-297E-C65D-D678A1BF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301" y="1734413"/>
            <a:ext cx="5345827" cy="4816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36799-EBF3-7960-723E-ED56A39B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4944" y="2251406"/>
            <a:ext cx="6321345" cy="491440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E25C713-539D-9563-AA88-7069725B6CC3}"/>
              </a:ext>
            </a:extLst>
          </p:cNvPr>
          <p:cNvSpPr txBox="1">
            <a:spLocks/>
          </p:cNvSpPr>
          <p:nvPr/>
        </p:nvSpPr>
        <p:spPr>
          <a:xfrm>
            <a:off x="983232" y="1974512"/>
            <a:ext cx="2197671" cy="53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City Revenue</a:t>
            </a:r>
          </a:p>
        </p:txBody>
      </p:sp>
    </p:spTree>
    <p:extLst>
      <p:ext uri="{BB962C8B-B14F-4D97-AF65-F5344CB8AC3E}">
        <p14:creationId xmlns:p14="http://schemas.microsoft.com/office/powerpoint/2010/main" val="7412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6AF5-C836-D846-19A2-B1B0DF8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2363-83B8-7957-F536-941EA6C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49917C-A62F-3D65-E3C5-494054B774D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9144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FE9F4-EC1C-9808-1F28-B336AEB26A29}"/>
              </a:ext>
            </a:extLst>
          </p:cNvPr>
          <p:cNvSpPr/>
          <p:nvPr/>
        </p:nvSpPr>
        <p:spPr>
          <a:xfrm flipH="1">
            <a:off x="494873" y="561631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10D23-4514-FEFF-B4F1-F329B560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4" y="1478127"/>
            <a:ext cx="7697474" cy="628213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98D842-1BB8-642A-871E-EC7DE6382D99}"/>
              </a:ext>
            </a:extLst>
          </p:cNvPr>
          <p:cNvSpPr txBox="1">
            <a:spLocks/>
          </p:cNvSpPr>
          <p:nvPr/>
        </p:nvSpPr>
        <p:spPr>
          <a:xfrm>
            <a:off x="3109735" y="1662314"/>
            <a:ext cx="2197671" cy="53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2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24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20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None/>
              <a:defRPr sz="1800" kern="1200">
                <a:solidFill>
                  <a:srgbClr val="464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Expenditures</a:t>
            </a:r>
          </a:p>
        </p:txBody>
      </p:sp>
    </p:spTree>
    <p:extLst>
      <p:ext uri="{BB962C8B-B14F-4D97-AF65-F5344CB8AC3E}">
        <p14:creationId xmlns:p14="http://schemas.microsoft.com/office/powerpoint/2010/main" val="35755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2363-83B8-7957-F536-941EA6C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7B5B5-A1B3-2A24-A7E9-DDD37E024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2931" y="387601"/>
            <a:ext cx="9360008" cy="613987"/>
          </a:xfrm>
        </p:spPr>
        <p:txBody>
          <a:bodyPr>
            <a:noAutofit/>
          </a:bodyPr>
          <a:lstStyle/>
          <a:p>
            <a:r>
              <a:rPr lang="en-US" sz="3400" dirty="0"/>
              <a:t>GENERAL FUND SIX YEAR FORECAST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39EA03-5716-9536-A982-1261F012A97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41829" y="1522476"/>
            <a:ext cx="8073623" cy="4960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AFE9F4-EC1C-9808-1F28-B336AEB26A29}"/>
              </a:ext>
            </a:extLst>
          </p:cNvPr>
          <p:cNvSpPr/>
          <p:nvPr/>
        </p:nvSpPr>
        <p:spPr>
          <a:xfrm flipH="1">
            <a:off x="494873" y="561631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302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B2A55-BDC0-2C99-7159-E6964121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06" y="226504"/>
            <a:ext cx="7986844" cy="932904"/>
          </a:xfrm>
        </p:spPr>
        <p:txBody>
          <a:bodyPr>
            <a:normAutofit fontScale="90000"/>
          </a:bodyPr>
          <a:lstStyle/>
          <a:p>
            <a:r>
              <a:rPr lang="en-US" dirty="0"/>
              <a:t>Per Capita Discretionary Tax Revenue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CDE2C-D131-4E6D-DF55-64A5C6C6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FC6BA-44F0-774E-B8E5-F50C6E28EA7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466DA-9728-BF13-87B7-33AB1CFF688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401895"/>
              </p:ext>
            </p:extLst>
          </p:nvPr>
        </p:nvGraphicFramePr>
        <p:xfrm>
          <a:off x="83890" y="1294537"/>
          <a:ext cx="8271110" cy="5563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24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D913B8-AE2C-D968-5C52-BEFF7FEE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GENERAL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3E8E5D-50E5-ACD3-CCA8-ACDFC32043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650" y="3682766"/>
            <a:ext cx="7880350" cy="2260833"/>
          </a:xfrm>
        </p:spPr>
        <p:txBody>
          <a:bodyPr/>
          <a:lstStyle/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endParaRPr lang="en-US" dirty="0"/>
          </a:p>
          <a:p>
            <a:pPr marL="91440" indent="0">
              <a:buNone/>
            </a:pP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FF864E-06C7-50C5-413A-9E9041584988}"/>
              </a:ext>
            </a:extLst>
          </p:cNvPr>
          <p:cNvSpPr txBox="1">
            <a:spLocks/>
          </p:cNvSpPr>
          <p:nvPr/>
        </p:nvSpPr>
        <p:spPr>
          <a:xfrm>
            <a:off x="-1" y="1794418"/>
            <a:ext cx="6702457" cy="2394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t"/>
          <a:lstStyle>
            <a:lvl1pPr marL="2286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3716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>
                <a:srgbClr val="F8BA1D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spcAft>
                <a:spcPts val="800"/>
              </a:spcAft>
              <a:buNone/>
            </a:pPr>
            <a:endParaRPr lang="en-US" sz="500" dirty="0">
              <a:solidFill>
                <a:schemeClr val="accent5">
                  <a:lumMod val="50000"/>
                </a:schemeClr>
              </a:solidFill>
            </a:endParaRPr>
          </a:p>
          <a:p>
            <a:pPr marL="91440" indent="0"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Economic Development Element establishes policy guidance to support the community’s economic well-being. Its strategies include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diversifying the local economy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increasing the quality and quantity of available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opportunities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decreasing the need for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creating a thriving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enhancing Morgan Hill’s appeal as a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destination.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&amp; maintain high-quality public infrastructure &amp;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Morgan Hill as a compelling choice for companies by providing flexibility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 and attract businesses by providing a business-friendly climate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fiscal sustainability by cultivating a diversified tax base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economic opportunities through a robust and diverse range of business activity</a:t>
            </a:r>
          </a:p>
          <a:p>
            <a:pPr>
              <a:spcBef>
                <a:spcPct val="40000"/>
              </a:spcBef>
              <a:buClr>
                <a:srgbClr val="E03E1B"/>
              </a:buClr>
              <a:buSzPct val="9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D7FA5-823C-348E-C31D-42EFD1F8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457" y="1159406"/>
            <a:ext cx="2508692" cy="32586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16BC54-DE98-4389-1980-B9B353B7643C}"/>
              </a:ext>
            </a:extLst>
          </p:cNvPr>
          <p:cNvSpPr/>
          <p:nvPr/>
        </p:nvSpPr>
        <p:spPr>
          <a:xfrm flipH="1">
            <a:off x="582928" y="561631"/>
            <a:ext cx="45719" cy="34438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7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6AF5-C836-D846-19A2-B1B0DF88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SUSTAINABLE MORGAN HILL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2363-83B8-7957-F536-941EA6CB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369B-1C41-5A44-92A3-936FDA2A3003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7B5B5-A1B3-2A24-A7E9-DDD37E024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812" y="1918612"/>
            <a:ext cx="7974759" cy="1043439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C000"/>
                </a:solidFill>
              </a:rPr>
              <a:t>Vision: </a:t>
            </a:r>
            <a:r>
              <a:rPr lang="en-US" sz="2200" b="0" dirty="0">
                <a:solidFill>
                  <a:schemeClr val="tx1"/>
                </a:solidFill>
              </a:rPr>
              <a:t>To sustain a safe, inclusive, socially responsible, environmentally conscious, and economically sound community.</a:t>
            </a:r>
            <a:r>
              <a:rPr lang="en-US" sz="2400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49917C-A62F-3D65-E3C5-494054B77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1812" y="3328679"/>
            <a:ext cx="8043831" cy="2730616"/>
          </a:xfrm>
        </p:spPr>
        <p:txBody>
          <a:bodyPr>
            <a:normAutofit fontScale="92500" lnSpcReduction="10000"/>
          </a:bodyPr>
          <a:lstStyle/>
          <a:p>
            <a:pPr marL="91440" indent="0">
              <a:buNone/>
            </a:pPr>
            <a:r>
              <a:rPr lang="en-US" sz="2100" b="1" dirty="0">
                <a:solidFill>
                  <a:srgbClr val="FFC000"/>
                </a:solidFill>
              </a:rPr>
              <a:t>City Council Strategic Priorities</a:t>
            </a:r>
            <a:r>
              <a:rPr lang="en-US" sz="2100" dirty="0">
                <a:solidFill>
                  <a:srgbClr val="FFC000"/>
                </a:solidFill>
              </a:rPr>
              <a:t>:</a:t>
            </a:r>
          </a:p>
          <a:p>
            <a:r>
              <a:rPr lang="en-US" sz="2100" dirty="0"/>
              <a:t> </a:t>
            </a:r>
            <a:r>
              <a:rPr lang="en-US" sz="2100" dirty="0">
                <a:solidFill>
                  <a:srgbClr val="FF0000"/>
                </a:solidFill>
              </a:rPr>
              <a:t>Fiscal Sustainability</a:t>
            </a:r>
          </a:p>
          <a:p>
            <a:r>
              <a:rPr lang="en-US" sz="2100" dirty="0"/>
              <a:t> Affordable Housing and Homelessness</a:t>
            </a:r>
          </a:p>
          <a:p>
            <a:r>
              <a:rPr lang="en-US" sz="2100" dirty="0"/>
              <a:t> Community Outreach, Engagement and Messaging</a:t>
            </a:r>
          </a:p>
          <a:p>
            <a:r>
              <a:rPr lang="en-US" sz="2100" dirty="0"/>
              <a:t> </a:t>
            </a:r>
            <a:r>
              <a:rPr lang="en-US" sz="2100" dirty="0">
                <a:solidFill>
                  <a:srgbClr val="FF0000"/>
                </a:solidFill>
              </a:rPr>
              <a:t>Economic Development</a:t>
            </a:r>
          </a:p>
          <a:p>
            <a:r>
              <a:rPr lang="en-US" sz="2100" dirty="0"/>
              <a:t> Transportation</a:t>
            </a:r>
          </a:p>
          <a:p>
            <a:pPr marL="9144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FE9F4-EC1C-9808-1F28-B336AEB26A29}"/>
              </a:ext>
            </a:extLst>
          </p:cNvPr>
          <p:cNvSpPr/>
          <p:nvPr/>
        </p:nvSpPr>
        <p:spPr>
          <a:xfrm flipH="1">
            <a:off x="494873" y="561631"/>
            <a:ext cx="45719" cy="320040"/>
          </a:xfrm>
          <a:prstGeom prst="rect">
            <a:avLst/>
          </a:prstGeom>
          <a:solidFill>
            <a:srgbClr val="F8BA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171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9275</TotalTime>
  <Words>630</Words>
  <Application>Microsoft Office PowerPoint</Application>
  <PresentationFormat>On-screen Show (4:3)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Helvetica</vt:lpstr>
      <vt:lpstr>Helvetica Neue Light</vt:lpstr>
      <vt:lpstr>Symbol</vt:lpstr>
      <vt:lpstr>Office Theme</vt:lpstr>
      <vt:lpstr>Custom Design</vt:lpstr>
      <vt:lpstr>1_Custom Design</vt:lpstr>
      <vt:lpstr>MORGAN HILL DEMOGRAPHICS</vt:lpstr>
      <vt:lpstr>MORGAN HILL DEMOGRAPHICS</vt:lpstr>
      <vt:lpstr>TAX COLLECTION 101</vt:lpstr>
      <vt:lpstr>BUDGET</vt:lpstr>
      <vt:lpstr>BUDGET</vt:lpstr>
      <vt:lpstr>PowerPoint Presentation</vt:lpstr>
      <vt:lpstr>Per Capita Discretionary Tax Revenue Comparison</vt:lpstr>
      <vt:lpstr>GENERAL PLAN</vt:lpstr>
      <vt:lpstr>SUSTAINABLE MORGAN HILL</vt:lpstr>
      <vt:lpstr>A CLEAR VISION FOR ECONOMIC DEVELOPMENT </vt:lpstr>
      <vt:lpstr>JOBS AND INDUSTRY</vt:lpstr>
      <vt:lpstr>INDUSTRIAL MARKET</vt:lpstr>
      <vt:lpstr>INDUSTRIAL LANDS</vt:lpstr>
      <vt:lpstr>  INDUSTRIAL WORK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 Nguyen</dc:creator>
  <cp:lastModifiedBy>Brittney Sherman</cp:lastModifiedBy>
  <cp:revision>279</cp:revision>
  <dcterms:created xsi:type="dcterms:W3CDTF">2021-06-29T23:31:39Z</dcterms:created>
  <dcterms:modified xsi:type="dcterms:W3CDTF">2024-01-05T19:38:37Z</dcterms:modified>
</cp:coreProperties>
</file>